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93" r:id="rId3"/>
    <p:sldId id="394" r:id="rId4"/>
    <p:sldId id="395" r:id="rId5"/>
    <p:sldId id="301" r:id="rId6"/>
    <p:sldId id="302" r:id="rId7"/>
    <p:sldId id="303" r:id="rId8"/>
    <p:sldId id="338" r:id="rId9"/>
    <p:sldId id="340" r:id="rId10"/>
    <p:sldId id="308" r:id="rId11"/>
    <p:sldId id="309" r:id="rId12"/>
    <p:sldId id="317" r:id="rId13"/>
    <p:sldId id="318" r:id="rId14"/>
    <p:sldId id="319" r:id="rId15"/>
    <p:sldId id="320" r:id="rId16"/>
    <p:sldId id="321" r:id="rId17"/>
    <p:sldId id="327" r:id="rId18"/>
    <p:sldId id="342" r:id="rId19"/>
    <p:sldId id="345" r:id="rId20"/>
    <p:sldId id="396" r:id="rId21"/>
    <p:sldId id="397" r:id="rId22"/>
    <p:sldId id="349" r:id="rId23"/>
    <p:sldId id="398" r:id="rId24"/>
    <p:sldId id="352" r:id="rId25"/>
    <p:sldId id="350" r:id="rId26"/>
    <p:sldId id="391" r:id="rId27"/>
    <p:sldId id="3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4522"/>
  </p:normalViewPr>
  <p:slideViewPr>
    <p:cSldViewPr snapToGrid="0" snapToObjects="1">
      <p:cViewPr varScale="1">
        <p:scale>
          <a:sx n="117" d="100"/>
          <a:sy n="11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3: Machine Learning Basics - 2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01/26/2021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239" y="2304288"/>
            <a:ext cx="4041775" cy="4048125"/>
            <a:chOff x="1158239" y="2304288"/>
            <a:chExt cx="4041775" cy="4048125"/>
          </a:xfrm>
        </p:grpSpPr>
        <p:sp>
          <p:nvSpPr>
            <p:cNvPr id="3" name="object 3"/>
            <p:cNvSpPr/>
            <p:nvPr/>
          </p:nvSpPr>
          <p:spPr>
            <a:xfrm>
              <a:off x="1161287" y="4340352"/>
              <a:ext cx="4038600" cy="20116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8239" y="2304288"/>
              <a:ext cx="4038600" cy="201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2848" y="401828"/>
            <a:ext cx="1017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/>
              <a:t>Unsupervised </a:t>
            </a:r>
            <a:r>
              <a:rPr sz="3600" spc="-60" dirty="0"/>
              <a:t>Learning: </a:t>
            </a:r>
            <a:r>
              <a:rPr sz="3600" spc="-40" dirty="0"/>
              <a:t>Learning </a:t>
            </a:r>
            <a:r>
              <a:rPr sz="3600" spc="-50" dirty="0"/>
              <a:t>Data</a:t>
            </a:r>
            <a:r>
              <a:rPr sz="3600" spc="165" dirty="0"/>
              <a:t> </a:t>
            </a:r>
            <a:r>
              <a:rPr sz="3600" spc="50" dirty="0"/>
              <a:t>Distribution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12848" y="1197312"/>
            <a:ext cx="6887209" cy="922019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950" spc="-90" dirty="0">
                <a:latin typeface="Arial"/>
                <a:cs typeface="Arial"/>
              </a:rPr>
              <a:t>Learning </a:t>
            </a:r>
            <a:r>
              <a:rPr sz="1950" spc="25" dirty="0">
                <a:latin typeface="Arial"/>
                <a:cs typeface="Arial"/>
              </a:rPr>
              <a:t>to </a:t>
            </a:r>
            <a:r>
              <a:rPr sz="1950" spc="-90" dirty="0">
                <a:latin typeface="Arial"/>
                <a:cs typeface="Arial"/>
              </a:rPr>
              <a:t>sample </a:t>
            </a:r>
            <a:r>
              <a:rPr sz="1950" spc="-75" dirty="0">
                <a:latin typeface="Arial"/>
                <a:cs typeface="Arial"/>
              </a:rPr>
              <a:t>(e.g., </a:t>
            </a:r>
            <a:r>
              <a:rPr sz="1950" spc="-200" dirty="0">
                <a:latin typeface="Arial"/>
                <a:cs typeface="Arial"/>
              </a:rPr>
              <a:t>GANs </a:t>
            </a:r>
            <a:r>
              <a:rPr sz="1950" dirty="0">
                <a:latin typeface="Arial"/>
                <a:cs typeface="Arial"/>
              </a:rPr>
              <a:t>or </a:t>
            </a:r>
            <a:r>
              <a:rPr sz="1950" spc="-80" dirty="0">
                <a:latin typeface="Arial"/>
                <a:cs typeface="Arial"/>
              </a:rPr>
              <a:t>Generative </a:t>
            </a:r>
            <a:r>
              <a:rPr sz="1950" spc="-85" dirty="0">
                <a:latin typeface="Arial"/>
                <a:cs typeface="Arial"/>
              </a:rPr>
              <a:t>Adversarial</a:t>
            </a:r>
            <a:r>
              <a:rPr sz="1950" spc="-260" dirty="0">
                <a:latin typeface="Arial"/>
                <a:cs typeface="Arial"/>
              </a:rPr>
              <a:t> </a:t>
            </a:r>
            <a:r>
              <a:rPr sz="1950" spc="-60" dirty="0">
                <a:latin typeface="Arial"/>
                <a:cs typeface="Arial"/>
              </a:rPr>
              <a:t>Networks)</a:t>
            </a:r>
            <a:endParaRPr sz="19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110" dirty="0">
                <a:latin typeface="Arial"/>
                <a:cs typeface="Arial"/>
              </a:rPr>
              <a:t>Produce </a:t>
            </a:r>
            <a:r>
              <a:rPr sz="1800" spc="-120" dirty="0">
                <a:latin typeface="Arial"/>
                <a:cs typeface="Arial"/>
              </a:rPr>
              <a:t>samples </a:t>
            </a:r>
            <a:r>
              <a:rPr sz="1800" spc="-30" dirty="0">
                <a:latin typeface="Arial"/>
                <a:cs typeface="Arial"/>
              </a:rPr>
              <a:t>from </a:t>
            </a:r>
            <a:r>
              <a:rPr sz="1800" spc="-155" dirty="0">
                <a:latin typeface="Arial"/>
                <a:cs typeface="Arial"/>
              </a:rPr>
              <a:t>a </a:t>
            </a:r>
            <a:r>
              <a:rPr sz="1800" spc="-85" dirty="0">
                <a:latin typeface="Arial"/>
                <a:cs typeface="Arial"/>
              </a:rPr>
              <a:t>data </a:t>
            </a:r>
            <a:r>
              <a:rPr sz="1800" spc="-35" dirty="0">
                <a:latin typeface="Arial"/>
                <a:cs typeface="Arial"/>
              </a:rPr>
              <a:t>distribution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spc="-85" dirty="0">
                <a:latin typeface="Arial"/>
                <a:cs typeface="Arial"/>
              </a:rPr>
              <a:t>mimics </a:t>
            </a:r>
            <a:r>
              <a:rPr sz="1800" spc="-35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training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9903" y="2453639"/>
            <a:ext cx="4989576" cy="3730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6548191"/>
            <a:ext cx="469392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 Image </a:t>
            </a:r>
            <a:r>
              <a:rPr sz="1600" u="sng" spc="-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DeepMind’s </a:t>
            </a:r>
            <a:r>
              <a:rPr sz="1600" u="sng" spc="-1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BigGAN</a:t>
            </a:r>
            <a:r>
              <a:rPr sz="1600" spc="-140" dirty="0">
                <a:latin typeface="Arial"/>
                <a:cs typeface="Arial"/>
              </a:rPr>
              <a:t>, </a:t>
            </a:r>
            <a:r>
              <a:rPr sz="1600" u="sng" spc="-1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NVIDIA</a:t>
            </a:r>
            <a:r>
              <a:rPr sz="1600" u="sng" spc="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1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GAN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091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8867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Extremes </a:t>
            </a:r>
            <a:r>
              <a:rPr spc="100" dirty="0"/>
              <a:t>of </a:t>
            </a:r>
            <a:r>
              <a:rPr spc="-50" dirty="0"/>
              <a:t>Learning</a:t>
            </a:r>
            <a:r>
              <a:rPr spc="-100" dirty="0"/>
              <a:t> </a:t>
            </a:r>
            <a:r>
              <a:rPr spc="-95" dirty="0"/>
              <a:t>Paradigms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5926" y="2990477"/>
            <a:ext cx="9415145" cy="450850"/>
            <a:chOff x="1505926" y="2990477"/>
            <a:chExt cx="9415145" cy="450850"/>
          </a:xfrm>
        </p:grpSpPr>
        <p:sp>
          <p:nvSpPr>
            <p:cNvPr id="4" name="object 4"/>
            <p:cNvSpPr/>
            <p:nvPr/>
          </p:nvSpPr>
          <p:spPr>
            <a:xfrm>
              <a:off x="1512276" y="2996827"/>
              <a:ext cx="9402445" cy="438150"/>
            </a:xfrm>
            <a:custGeom>
              <a:avLst/>
              <a:gdLst/>
              <a:ahLst/>
              <a:cxnLst/>
              <a:rect l="l" t="t" r="r" b="b"/>
              <a:pathLst>
                <a:path w="9402445" h="438150">
                  <a:moveTo>
                    <a:pt x="9182839" y="0"/>
                  </a:moveTo>
                  <a:lnTo>
                    <a:pt x="9182839" y="109534"/>
                  </a:lnTo>
                  <a:lnTo>
                    <a:pt x="219080" y="109534"/>
                  </a:lnTo>
                  <a:lnTo>
                    <a:pt x="219080" y="0"/>
                  </a:lnTo>
                  <a:lnTo>
                    <a:pt x="0" y="219080"/>
                  </a:lnTo>
                  <a:lnTo>
                    <a:pt x="219080" y="438150"/>
                  </a:lnTo>
                  <a:lnTo>
                    <a:pt x="219080" y="328615"/>
                  </a:lnTo>
                  <a:lnTo>
                    <a:pt x="9182839" y="328615"/>
                  </a:lnTo>
                  <a:lnTo>
                    <a:pt x="9182839" y="438150"/>
                  </a:lnTo>
                  <a:lnTo>
                    <a:pt x="9401909" y="219080"/>
                  </a:lnTo>
                  <a:lnTo>
                    <a:pt x="9182839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276" y="2996827"/>
              <a:ext cx="9402445" cy="438150"/>
            </a:xfrm>
            <a:custGeom>
              <a:avLst/>
              <a:gdLst/>
              <a:ahLst/>
              <a:cxnLst/>
              <a:rect l="l" t="t" r="r" b="b"/>
              <a:pathLst>
                <a:path w="9402445" h="438150">
                  <a:moveTo>
                    <a:pt x="0" y="219080"/>
                  </a:moveTo>
                  <a:lnTo>
                    <a:pt x="219079" y="0"/>
                  </a:lnTo>
                  <a:lnTo>
                    <a:pt x="219079" y="109534"/>
                  </a:lnTo>
                  <a:lnTo>
                    <a:pt x="9182839" y="109534"/>
                  </a:lnTo>
                  <a:lnTo>
                    <a:pt x="9182839" y="0"/>
                  </a:lnTo>
                  <a:lnTo>
                    <a:pt x="9401908" y="219080"/>
                  </a:lnTo>
                  <a:lnTo>
                    <a:pt x="9182839" y="438150"/>
                  </a:lnTo>
                  <a:lnTo>
                    <a:pt x="9182839" y="328615"/>
                  </a:lnTo>
                  <a:lnTo>
                    <a:pt x="219079" y="328615"/>
                  </a:lnTo>
                  <a:lnTo>
                    <a:pt x="219079" y="438150"/>
                  </a:lnTo>
                  <a:lnTo>
                    <a:pt x="0" y="21908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395" y="1992093"/>
            <a:ext cx="3028950" cy="831215"/>
          </a:xfrm>
          <a:custGeom>
            <a:avLst/>
            <a:gdLst/>
            <a:ahLst/>
            <a:cxnLst/>
            <a:rect l="l" t="t" r="r" b="b"/>
            <a:pathLst>
              <a:path w="3028950" h="831214">
                <a:moveTo>
                  <a:pt x="3028948" y="0"/>
                </a:moveTo>
                <a:lnTo>
                  <a:pt x="0" y="0"/>
                </a:lnTo>
                <a:lnTo>
                  <a:pt x="0" y="830996"/>
                </a:lnTo>
                <a:lnTo>
                  <a:pt x="3028948" y="830996"/>
                </a:lnTo>
                <a:lnTo>
                  <a:pt x="3028948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5546" y="1998979"/>
            <a:ext cx="13665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6845" marR="5080" indent="-144780">
              <a:lnSpc>
                <a:spcPct val="100800"/>
              </a:lnSpc>
              <a:spcBef>
                <a:spcPts val="75"/>
              </a:spcBef>
            </a:pPr>
            <a:r>
              <a:rPr sz="2400" spc="-305" dirty="0">
                <a:latin typeface="Arial"/>
                <a:cs typeface="Arial"/>
              </a:rPr>
              <a:t>Su</a:t>
            </a:r>
            <a:r>
              <a:rPr sz="2400" spc="-90" dirty="0">
                <a:latin typeface="Arial"/>
                <a:cs typeface="Arial"/>
              </a:rPr>
              <a:t>p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155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280" dirty="0">
                <a:latin typeface="Arial"/>
                <a:cs typeface="Arial"/>
              </a:rPr>
              <a:t>s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d  </a:t>
            </a:r>
            <a:r>
              <a:rPr sz="2400" spc="-135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06707" y="2014060"/>
            <a:ext cx="2482850" cy="831215"/>
          </a:xfrm>
          <a:custGeom>
            <a:avLst/>
            <a:gdLst/>
            <a:ahLst/>
            <a:cxnLst/>
            <a:rect l="l" t="t" r="r" b="b"/>
            <a:pathLst>
              <a:path w="2482850" h="831214">
                <a:moveTo>
                  <a:pt x="2482359" y="0"/>
                </a:moveTo>
                <a:lnTo>
                  <a:pt x="0" y="0"/>
                </a:lnTo>
                <a:lnTo>
                  <a:pt x="0" y="830996"/>
                </a:lnTo>
                <a:lnTo>
                  <a:pt x="2482359" y="830996"/>
                </a:lnTo>
                <a:lnTo>
                  <a:pt x="2482359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98670" y="2020315"/>
            <a:ext cx="16973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2580" marR="5080" indent="-310515">
              <a:lnSpc>
                <a:spcPct val="100800"/>
              </a:lnSpc>
              <a:spcBef>
                <a:spcPts val="75"/>
              </a:spcBef>
            </a:pPr>
            <a:r>
              <a:rPr sz="2400" spc="-175" dirty="0">
                <a:latin typeface="Arial"/>
                <a:cs typeface="Arial"/>
              </a:rPr>
              <a:t>U</a:t>
            </a:r>
            <a:r>
              <a:rPr sz="2400" spc="-130" dirty="0">
                <a:latin typeface="Arial"/>
                <a:cs typeface="Arial"/>
              </a:rPr>
              <a:t>n</a:t>
            </a:r>
            <a:r>
              <a:rPr sz="2400" spc="-280" dirty="0">
                <a:latin typeface="Arial"/>
                <a:cs typeface="Arial"/>
              </a:rPr>
              <a:t>s</a:t>
            </a:r>
            <a:r>
              <a:rPr sz="2400" spc="-90" dirty="0">
                <a:latin typeface="Arial"/>
                <a:cs typeface="Arial"/>
              </a:rPr>
              <a:t>up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155" dirty="0">
                <a:latin typeface="Arial"/>
                <a:cs typeface="Arial"/>
              </a:rPr>
              <a:t>v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280" dirty="0">
                <a:latin typeface="Arial"/>
                <a:cs typeface="Arial"/>
              </a:rPr>
              <a:t>s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d  </a:t>
            </a:r>
            <a:r>
              <a:rPr sz="2400" spc="-135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95" y="3586749"/>
            <a:ext cx="3028950" cy="1246505"/>
          </a:xfrm>
          <a:custGeom>
            <a:avLst/>
            <a:gdLst/>
            <a:ahLst/>
            <a:cxnLst/>
            <a:rect l="l" t="t" r="r" b="b"/>
            <a:pathLst>
              <a:path w="3028950" h="1246504">
                <a:moveTo>
                  <a:pt x="3028948" y="0"/>
                </a:moveTo>
                <a:lnTo>
                  <a:pt x="0" y="0"/>
                </a:lnTo>
                <a:lnTo>
                  <a:pt x="0" y="1246494"/>
                </a:lnTo>
                <a:lnTo>
                  <a:pt x="3028948" y="1246494"/>
                </a:lnTo>
                <a:lnTo>
                  <a:pt x="3028948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3931" y="3654044"/>
            <a:ext cx="27679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indent="-163830">
              <a:lnSpc>
                <a:spcPts val="2125"/>
              </a:lnSpc>
              <a:spcBef>
                <a:spcPts val="100"/>
              </a:spcBef>
              <a:buChar char="•"/>
              <a:tabLst>
                <a:tab pos="176530" algn="l"/>
              </a:tabLst>
            </a:pPr>
            <a:r>
              <a:rPr sz="1800" spc="-135" dirty="0">
                <a:latin typeface="Arial"/>
                <a:cs typeface="Arial"/>
              </a:rPr>
              <a:t>Needs </a:t>
            </a:r>
            <a:r>
              <a:rPr sz="1800" spc="-80" dirty="0">
                <a:latin typeface="Arial"/>
                <a:cs typeface="Arial"/>
              </a:rPr>
              <a:t>nice, </a:t>
            </a:r>
            <a:r>
              <a:rPr sz="1800" spc="-100" dirty="0">
                <a:latin typeface="Arial"/>
                <a:cs typeface="Arial"/>
              </a:rPr>
              <a:t>clean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  <a:p>
            <a:pPr marL="176530" indent="-163830">
              <a:lnSpc>
                <a:spcPts val="2125"/>
              </a:lnSpc>
              <a:buChar char="•"/>
              <a:tabLst>
                <a:tab pos="176530" algn="l"/>
              </a:tabLst>
            </a:pPr>
            <a:r>
              <a:rPr sz="1800" spc="-70" dirty="0">
                <a:latin typeface="Arial"/>
                <a:cs typeface="Arial"/>
              </a:rPr>
              <a:t>All </a:t>
            </a:r>
            <a:r>
              <a:rPr sz="1800" spc="-85" dirty="0">
                <a:latin typeface="Arial"/>
                <a:cs typeface="Arial"/>
              </a:rPr>
              <a:t>data </a:t>
            </a:r>
            <a:r>
              <a:rPr sz="1800" spc="-114" dirty="0">
                <a:latin typeface="Arial"/>
                <a:cs typeface="Arial"/>
              </a:rPr>
              <a:t>needs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90" dirty="0">
                <a:latin typeface="Arial"/>
                <a:cs typeface="Arial"/>
              </a:rPr>
              <a:t>be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labeled</a:t>
            </a:r>
            <a:endParaRPr sz="1800">
              <a:latin typeface="Arial"/>
              <a:cs typeface="Arial"/>
            </a:endParaRPr>
          </a:p>
          <a:p>
            <a:pPr marL="175895" marR="5080" indent="-163830">
              <a:lnSpc>
                <a:spcPct val="101099"/>
              </a:lnSpc>
              <a:spcBef>
                <a:spcPts val="25"/>
              </a:spcBef>
              <a:buChar char="•"/>
              <a:tabLst>
                <a:tab pos="176530" algn="l"/>
              </a:tabLst>
            </a:pPr>
            <a:r>
              <a:rPr sz="1800" spc="-135" dirty="0">
                <a:latin typeface="Arial"/>
                <a:cs typeface="Arial"/>
              </a:rPr>
              <a:t>Labels </a:t>
            </a:r>
            <a:r>
              <a:rPr sz="1800" spc="-80" dirty="0">
                <a:latin typeface="Arial"/>
                <a:cs typeface="Arial"/>
              </a:rPr>
              <a:t>correspond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task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of  </a:t>
            </a:r>
            <a:r>
              <a:rPr sz="1800" spc="-50" dirty="0">
                <a:latin typeface="Arial"/>
                <a:cs typeface="Arial"/>
              </a:rPr>
              <a:t>interest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06707" y="3586749"/>
            <a:ext cx="2482850" cy="969644"/>
          </a:xfrm>
          <a:custGeom>
            <a:avLst/>
            <a:gdLst/>
            <a:ahLst/>
            <a:cxnLst/>
            <a:rect l="l" t="t" r="r" b="b"/>
            <a:pathLst>
              <a:path w="2482850" h="969645">
                <a:moveTo>
                  <a:pt x="2482359" y="0"/>
                </a:moveTo>
                <a:lnTo>
                  <a:pt x="0" y="0"/>
                </a:lnTo>
                <a:lnTo>
                  <a:pt x="0" y="969496"/>
                </a:lnTo>
                <a:lnTo>
                  <a:pt x="2482359" y="969496"/>
                </a:lnTo>
                <a:lnTo>
                  <a:pt x="2482359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6243" y="3654044"/>
            <a:ext cx="210185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indent="-163830">
              <a:lnSpc>
                <a:spcPts val="2125"/>
              </a:lnSpc>
              <a:spcBef>
                <a:spcPts val="100"/>
              </a:spcBef>
              <a:buChar char="•"/>
              <a:tabLst>
                <a:tab pos="176530" algn="l"/>
              </a:tabLst>
            </a:pPr>
            <a:r>
              <a:rPr sz="1800" spc="-110" dirty="0">
                <a:latin typeface="Arial"/>
                <a:cs typeface="Arial"/>
              </a:rPr>
              <a:t>No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  <a:p>
            <a:pPr marL="176530" indent="-163830">
              <a:lnSpc>
                <a:spcPts val="2125"/>
              </a:lnSpc>
              <a:buChar char="•"/>
              <a:tabLst>
                <a:tab pos="176530" algn="l"/>
              </a:tabLst>
            </a:pPr>
            <a:r>
              <a:rPr sz="1800" spc="-110" dirty="0">
                <a:latin typeface="Arial"/>
                <a:cs typeface="Arial"/>
              </a:rPr>
              <a:t>No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  <a:p>
            <a:pPr marL="176530" indent="-163830">
              <a:lnSpc>
                <a:spcPct val="100000"/>
              </a:lnSpc>
              <a:spcBef>
                <a:spcPts val="45"/>
              </a:spcBef>
              <a:buChar char="•"/>
              <a:tabLst>
                <a:tab pos="176530" algn="l"/>
              </a:tabLst>
            </a:pPr>
            <a:r>
              <a:rPr sz="1800" spc="-105" dirty="0">
                <a:latin typeface="Arial"/>
                <a:cs typeface="Arial"/>
              </a:rPr>
              <a:t>How </a:t>
            </a:r>
            <a:r>
              <a:rPr sz="1800" spc="-114" dirty="0">
                <a:latin typeface="Arial"/>
                <a:cs typeface="Arial"/>
              </a:rPr>
              <a:t>does </a:t>
            </a:r>
            <a:r>
              <a:rPr sz="1800" spc="-50" dirty="0">
                <a:latin typeface="Arial"/>
                <a:cs typeface="Arial"/>
              </a:rPr>
              <a:t>this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work?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98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72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Semi-supervised Learning</a:t>
            </a:r>
            <a:r>
              <a:rPr spc="-25" dirty="0"/>
              <a:t> </a:t>
            </a:r>
            <a:r>
              <a:rPr spc="-375" dirty="0"/>
              <a:t>(SSL)</a:t>
            </a:r>
          </a:p>
        </p:txBody>
      </p:sp>
      <p:sp>
        <p:nvSpPr>
          <p:cNvPr id="3" name="object 3"/>
          <p:cNvSpPr/>
          <p:nvPr/>
        </p:nvSpPr>
        <p:spPr>
          <a:xfrm>
            <a:off x="5416296" y="2916935"/>
            <a:ext cx="1709927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20958"/>
            <a:ext cx="22186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5" dirty="0">
                <a:latin typeface="Arial"/>
                <a:cs typeface="Arial"/>
              </a:rPr>
              <a:t>Figure </a:t>
            </a:r>
            <a:r>
              <a:rPr sz="1800" spc="-40" dirty="0">
                <a:latin typeface="Arial"/>
                <a:cs typeface="Arial"/>
              </a:rPr>
              <a:t>credit: </a:t>
            </a:r>
            <a:r>
              <a:rPr sz="1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UCL</a:t>
            </a:r>
            <a:r>
              <a:rPr sz="18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slides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31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72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Semi-supervised Learning</a:t>
            </a:r>
            <a:r>
              <a:rPr spc="-25" dirty="0"/>
              <a:t> </a:t>
            </a:r>
            <a:r>
              <a:rPr spc="-375" dirty="0"/>
              <a:t>(SSL)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17520" y="1770888"/>
            <a:ext cx="6123940" cy="3179445"/>
            <a:chOff x="3017520" y="1770888"/>
            <a:chExt cx="6123940" cy="3179445"/>
          </a:xfrm>
        </p:grpSpPr>
        <p:sp>
          <p:nvSpPr>
            <p:cNvPr id="4" name="object 4"/>
            <p:cNvSpPr/>
            <p:nvPr/>
          </p:nvSpPr>
          <p:spPr>
            <a:xfrm>
              <a:off x="5416296" y="2916936"/>
              <a:ext cx="1709927" cy="246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17520" y="1770888"/>
              <a:ext cx="6123432" cy="3179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6520958"/>
            <a:ext cx="22186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5" dirty="0">
                <a:latin typeface="Arial"/>
                <a:cs typeface="Arial"/>
              </a:rPr>
              <a:t>Figure </a:t>
            </a:r>
            <a:r>
              <a:rPr sz="1800" spc="-40" dirty="0">
                <a:latin typeface="Arial"/>
                <a:cs typeface="Arial"/>
              </a:rPr>
              <a:t>credit: </a:t>
            </a:r>
            <a:r>
              <a:rPr sz="1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UCL</a:t>
            </a:r>
            <a:r>
              <a:rPr sz="18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slides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588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72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Semi-supervised Learning</a:t>
            </a:r>
            <a:r>
              <a:rPr spc="-25" dirty="0"/>
              <a:t> </a:t>
            </a:r>
            <a:r>
              <a:rPr spc="-375" dirty="0"/>
              <a:t>(SSL)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17520" y="1770888"/>
            <a:ext cx="6123940" cy="3331845"/>
            <a:chOff x="3017520" y="1770888"/>
            <a:chExt cx="6123940" cy="3331845"/>
          </a:xfrm>
        </p:grpSpPr>
        <p:sp>
          <p:nvSpPr>
            <p:cNvPr id="4" name="object 4"/>
            <p:cNvSpPr/>
            <p:nvPr/>
          </p:nvSpPr>
          <p:spPr>
            <a:xfrm>
              <a:off x="5416296" y="2916936"/>
              <a:ext cx="1709927" cy="246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17520" y="1770888"/>
              <a:ext cx="6123432" cy="3179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6392" y="1770888"/>
              <a:ext cx="5995415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6520958"/>
            <a:ext cx="22186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5" dirty="0">
                <a:latin typeface="Arial"/>
                <a:cs typeface="Arial"/>
              </a:rPr>
              <a:t>Figure </a:t>
            </a:r>
            <a:r>
              <a:rPr sz="1800" spc="-40" dirty="0">
                <a:latin typeface="Arial"/>
                <a:cs typeface="Arial"/>
              </a:rPr>
              <a:t>credit: </a:t>
            </a:r>
            <a:r>
              <a:rPr sz="1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UCL</a:t>
            </a:r>
            <a:r>
              <a:rPr sz="18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slides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881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72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Semi-supervised Learning</a:t>
            </a:r>
            <a:r>
              <a:rPr spc="-25" dirty="0"/>
              <a:t> </a:t>
            </a:r>
            <a:r>
              <a:rPr spc="-375" dirty="0"/>
              <a:t>(SSL)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17520" y="1770888"/>
            <a:ext cx="6126480" cy="3331845"/>
            <a:chOff x="3017520" y="1770888"/>
            <a:chExt cx="6126480" cy="3331845"/>
          </a:xfrm>
        </p:grpSpPr>
        <p:sp>
          <p:nvSpPr>
            <p:cNvPr id="4" name="object 4"/>
            <p:cNvSpPr/>
            <p:nvPr/>
          </p:nvSpPr>
          <p:spPr>
            <a:xfrm>
              <a:off x="5416296" y="2916936"/>
              <a:ext cx="1709927" cy="246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17520" y="1770888"/>
              <a:ext cx="6123432" cy="3179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6392" y="1770888"/>
              <a:ext cx="5995415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1048" y="1783080"/>
              <a:ext cx="6092952" cy="3151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6520958"/>
            <a:ext cx="22186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5" dirty="0">
                <a:latin typeface="Arial"/>
                <a:cs typeface="Arial"/>
              </a:rPr>
              <a:t>Figure </a:t>
            </a:r>
            <a:r>
              <a:rPr sz="1800" spc="-40" dirty="0">
                <a:latin typeface="Arial"/>
                <a:cs typeface="Arial"/>
              </a:rPr>
              <a:t>credit: </a:t>
            </a:r>
            <a:r>
              <a:rPr sz="1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UCL</a:t>
            </a:r>
            <a:r>
              <a:rPr sz="18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slides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98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72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Semi-supervised Learning</a:t>
            </a:r>
            <a:r>
              <a:rPr spc="-25" dirty="0"/>
              <a:t> </a:t>
            </a:r>
            <a:r>
              <a:rPr spc="-375" dirty="0"/>
              <a:t>(SSL)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1623" y="1356360"/>
            <a:ext cx="11247120" cy="4852670"/>
            <a:chOff x="801623" y="1356360"/>
            <a:chExt cx="11247120" cy="4852670"/>
          </a:xfrm>
        </p:grpSpPr>
        <p:sp>
          <p:nvSpPr>
            <p:cNvPr id="4" name="object 4"/>
            <p:cNvSpPr/>
            <p:nvPr/>
          </p:nvSpPr>
          <p:spPr>
            <a:xfrm>
              <a:off x="801623" y="1359408"/>
              <a:ext cx="5574792" cy="4818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25895" y="1356360"/>
              <a:ext cx="6022848" cy="4852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6520958"/>
            <a:ext cx="13227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95" dirty="0">
                <a:latin typeface="Arial"/>
                <a:cs typeface="Arial"/>
              </a:rPr>
              <a:t>Figure: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212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3806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Active</a:t>
            </a:r>
            <a:r>
              <a:rPr spc="-85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62963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80" dirty="0">
                <a:latin typeface="Arial"/>
                <a:cs typeface="Arial"/>
              </a:rPr>
              <a:t>Human </a:t>
            </a:r>
            <a:r>
              <a:rPr sz="2800" spc="-60" dirty="0">
                <a:latin typeface="Arial"/>
                <a:cs typeface="Arial"/>
              </a:rPr>
              <a:t>in </a:t>
            </a:r>
            <a:r>
              <a:rPr sz="2800" spc="-50" dirty="0">
                <a:latin typeface="Arial"/>
                <a:cs typeface="Arial"/>
              </a:rPr>
              <a:t>the </a:t>
            </a:r>
            <a:r>
              <a:rPr sz="2800" spc="-80" dirty="0">
                <a:latin typeface="Arial"/>
                <a:cs typeface="Arial"/>
              </a:rPr>
              <a:t>loop </a:t>
            </a:r>
            <a:r>
              <a:rPr sz="2800" spc="10" dirty="0">
                <a:latin typeface="Arial"/>
                <a:cs typeface="Arial"/>
              </a:rPr>
              <a:t>to </a:t>
            </a:r>
            <a:r>
              <a:rPr sz="2800" spc="-245" dirty="0">
                <a:latin typeface="Arial"/>
                <a:cs typeface="Arial"/>
              </a:rPr>
              <a:t>ask</a:t>
            </a:r>
            <a:r>
              <a:rPr sz="2800" spc="-50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questions/labels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5358" y="2149088"/>
            <a:ext cx="5774203" cy="3881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10019"/>
            <a:ext cx="288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95" dirty="0">
                <a:latin typeface="Arial"/>
                <a:cs typeface="Arial"/>
              </a:rPr>
              <a:t>Figure: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01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7047" y="2898648"/>
            <a:ext cx="9137904" cy="3496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Self-supervised</a:t>
            </a:r>
            <a:r>
              <a:rPr spc="-95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2848" y="1247484"/>
            <a:ext cx="5902325" cy="14966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sz="4125" spc="-262" baseline="1010" dirty="0">
                <a:latin typeface="Arial"/>
                <a:cs typeface="Arial"/>
              </a:rPr>
              <a:t>Proxy-tasks </a:t>
            </a:r>
            <a:r>
              <a:rPr sz="4125" spc="-165" baseline="1010" dirty="0">
                <a:latin typeface="Arial"/>
                <a:cs typeface="Arial"/>
              </a:rPr>
              <a:t>(e.g., </a:t>
            </a:r>
            <a:r>
              <a:rPr sz="4125" spc="-202" baseline="1010" dirty="0">
                <a:latin typeface="Arial"/>
                <a:cs typeface="Arial"/>
              </a:rPr>
              <a:t>image</a:t>
            </a:r>
            <a:r>
              <a:rPr sz="4125" spc="-135" baseline="1010" dirty="0">
                <a:latin typeface="Arial"/>
                <a:cs typeface="Arial"/>
              </a:rPr>
              <a:t> </a:t>
            </a:r>
            <a:r>
              <a:rPr sz="4125" spc="-104" baseline="1010" dirty="0">
                <a:latin typeface="Arial"/>
                <a:cs typeface="Arial"/>
              </a:rPr>
              <a:t>colorization):</a:t>
            </a:r>
            <a:endParaRPr sz="4125" baseline="101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840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Use </a:t>
            </a:r>
            <a:r>
              <a:rPr sz="2400" spc="-110" dirty="0">
                <a:latin typeface="Arial"/>
                <a:cs typeface="Arial"/>
              </a:rPr>
              <a:t>supervision </a:t>
            </a:r>
            <a:r>
              <a:rPr sz="2400" spc="-80" dirty="0">
                <a:latin typeface="Arial"/>
                <a:cs typeface="Arial"/>
              </a:rPr>
              <a:t>naturally </a:t>
            </a:r>
            <a:r>
              <a:rPr sz="2400" spc="-114" dirty="0">
                <a:latin typeface="Arial"/>
                <a:cs typeface="Arial"/>
              </a:rPr>
              <a:t>arising </a:t>
            </a:r>
            <a:r>
              <a:rPr sz="2400" spc="-45" dirty="0">
                <a:latin typeface="Arial"/>
                <a:cs typeface="Arial"/>
              </a:rPr>
              <a:t>from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720"/>
              </a:spcBef>
              <a:buChar char="•"/>
              <a:tabLst>
                <a:tab pos="698500" algn="l"/>
              </a:tabLst>
            </a:pPr>
            <a:r>
              <a:rPr sz="2400" spc="-140" dirty="0">
                <a:latin typeface="Arial"/>
                <a:cs typeface="Arial"/>
              </a:rPr>
              <a:t>No </a:t>
            </a:r>
            <a:r>
              <a:rPr sz="2400" spc="-114" dirty="0">
                <a:latin typeface="Arial"/>
                <a:cs typeface="Arial"/>
              </a:rPr>
              <a:t>human </a:t>
            </a:r>
            <a:r>
              <a:rPr sz="2400" spc="-90" dirty="0">
                <a:latin typeface="Arial"/>
                <a:cs typeface="Arial"/>
              </a:rPr>
              <a:t>provided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10019"/>
            <a:ext cx="288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95" dirty="0">
                <a:latin typeface="Arial"/>
                <a:cs typeface="Arial"/>
              </a:rPr>
              <a:t>Figure: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46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Self-supervised/Predictive</a:t>
            </a:r>
            <a:r>
              <a:rPr spc="-95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247484"/>
            <a:ext cx="5902325" cy="14966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sz="4125" spc="-262" baseline="1010" dirty="0">
                <a:latin typeface="Arial"/>
                <a:cs typeface="Arial"/>
              </a:rPr>
              <a:t>Proxy-tasks </a:t>
            </a:r>
            <a:r>
              <a:rPr sz="4125" spc="-165" baseline="1010" dirty="0">
                <a:latin typeface="Arial"/>
                <a:cs typeface="Arial"/>
              </a:rPr>
              <a:t>(e.g., </a:t>
            </a:r>
            <a:r>
              <a:rPr sz="4125" spc="-104" baseline="1010" dirty="0">
                <a:latin typeface="Arial"/>
                <a:cs typeface="Arial"/>
              </a:rPr>
              <a:t>context</a:t>
            </a:r>
            <a:r>
              <a:rPr sz="4125" spc="-150" baseline="1010" dirty="0">
                <a:latin typeface="Arial"/>
                <a:cs typeface="Arial"/>
              </a:rPr>
              <a:t> </a:t>
            </a:r>
            <a:r>
              <a:rPr sz="4125" spc="-75" baseline="1010" dirty="0">
                <a:latin typeface="Arial"/>
                <a:cs typeface="Arial"/>
              </a:rPr>
              <a:t>prediction):</a:t>
            </a:r>
            <a:endParaRPr sz="4125" baseline="101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840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Use </a:t>
            </a:r>
            <a:r>
              <a:rPr sz="2400" spc="-110" dirty="0">
                <a:latin typeface="Arial"/>
                <a:cs typeface="Arial"/>
              </a:rPr>
              <a:t>supervision </a:t>
            </a:r>
            <a:r>
              <a:rPr sz="2400" spc="-80" dirty="0">
                <a:latin typeface="Arial"/>
                <a:cs typeface="Arial"/>
              </a:rPr>
              <a:t>naturally </a:t>
            </a:r>
            <a:r>
              <a:rPr sz="2400" spc="-114" dirty="0">
                <a:latin typeface="Arial"/>
                <a:cs typeface="Arial"/>
              </a:rPr>
              <a:t>arising </a:t>
            </a:r>
            <a:r>
              <a:rPr sz="2400" spc="-45" dirty="0">
                <a:latin typeface="Arial"/>
                <a:cs typeface="Arial"/>
              </a:rPr>
              <a:t>from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720"/>
              </a:spcBef>
              <a:buChar char="•"/>
              <a:tabLst>
                <a:tab pos="698500" algn="l"/>
              </a:tabLst>
            </a:pPr>
            <a:r>
              <a:rPr sz="2400" spc="-140" dirty="0">
                <a:latin typeface="Arial"/>
                <a:cs typeface="Arial"/>
              </a:rPr>
              <a:t>No </a:t>
            </a:r>
            <a:r>
              <a:rPr sz="2400" spc="-114" dirty="0">
                <a:latin typeface="Arial"/>
                <a:cs typeface="Arial"/>
              </a:rPr>
              <a:t>human </a:t>
            </a:r>
            <a:r>
              <a:rPr sz="2400" spc="-90" dirty="0">
                <a:latin typeface="Arial"/>
                <a:cs typeface="Arial"/>
              </a:rPr>
              <a:t>provided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736" y="3084576"/>
            <a:ext cx="11835384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20958"/>
            <a:ext cx="13227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95" dirty="0">
                <a:latin typeface="Arial"/>
                <a:cs typeface="Arial"/>
              </a:rPr>
              <a:t>Figure: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09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 workspace</a:t>
            </a:r>
          </a:p>
          <a:p>
            <a:r>
              <a:rPr lang="en-US" dirty="0"/>
              <a:t>Google sheet</a:t>
            </a:r>
          </a:p>
          <a:p>
            <a:endParaRPr lang="en-US" dirty="0"/>
          </a:p>
          <a:p>
            <a:r>
              <a:rPr lang="en-US" dirty="0"/>
              <a:t>Final project:</a:t>
            </a:r>
          </a:p>
          <a:p>
            <a:pPr lvl="1"/>
            <a:r>
              <a:rPr lang="en-US" dirty="0"/>
              <a:t>Our goal: submit a poster to top-tier academic conferences.</a:t>
            </a:r>
          </a:p>
          <a:p>
            <a:pPr lvl="1"/>
            <a:r>
              <a:rPr lang="en-US" dirty="0"/>
              <a:t>To identify the topic of your project, do a thorough literature review.</a:t>
            </a:r>
          </a:p>
          <a:p>
            <a:pPr lvl="1"/>
            <a:r>
              <a:rPr lang="en-US" dirty="0"/>
              <a:t>Think about novelty: how your idea is different from existing ones.</a:t>
            </a:r>
          </a:p>
          <a:p>
            <a:pPr lvl="1"/>
            <a:r>
              <a:rPr lang="en-US" dirty="0"/>
              <a:t>Think about impact: how your idea would advance the state of the art.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0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Self-supervised/Predictive</a:t>
            </a:r>
            <a:r>
              <a:rPr spc="-95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247484"/>
            <a:ext cx="5902325" cy="7707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lang="en-US" sz="4125" spc="-262" baseline="1010" dirty="0">
                <a:latin typeface="Arial"/>
                <a:cs typeface="Arial"/>
              </a:rPr>
              <a:t>Natural Language Processing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5F077B-32F5-CB47-B2E9-3E8A80F5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9" y="2537836"/>
            <a:ext cx="7245531" cy="35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2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Self-supervised/Predictive</a:t>
            </a:r>
            <a:r>
              <a:rPr spc="-95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247484"/>
            <a:ext cx="5902325" cy="7707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lang="en-US" sz="4125" spc="-262" baseline="1010" dirty="0">
                <a:latin typeface="Arial"/>
                <a:cs typeface="Arial"/>
              </a:rPr>
              <a:t>Natural Language Processing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B26EC8B-D5EB-784B-9768-1130F893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2" y="2789476"/>
            <a:ext cx="10292982" cy="18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09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88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Reinforcement</a:t>
            </a:r>
            <a:r>
              <a:rPr spc="-50" dirty="0"/>
              <a:t>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20292"/>
            <a:ext cx="1019238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80" dirty="0">
                <a:latin typeface="Arial"/>
                <a:cs typeface="Arial"/>
              </a:rPr>
              <a:t>Learn </a:t>
            </a:r>
            <a:r>
              <a:rPr sz="2800" spc="-60" dirty="0">
                <a:latin typeface="Arial"/>
                <a:cs typeface="Arial"/>
              </a:rPr>
              <a:t>in </a:t>
            </a:r>
            <a:r>
              <a:rPr sz="2800" spc="-180" dirty="0">
                <a:latin typeface="Arial"/>
                <a:cs typeface="Arial"/>
              </a:rPr>
              <a:t>an </a:t>
            </a:r>
            <a:r>
              <a:rPr sz="2800" spc="-85" dirty="0">
                <a:latin typeface="Arial"/>
                <a:cs typeface="Arial"/>
              </a:rPr>
              <a:t>interactive </a:t>
            </a:r>
            <a:r>
              <a:rPr sz="2800" spc="-95" dirty="0">
                <a:latin typeface="Arial"/>
                <a:cs typeface="Arial"/>
              </a:rPr>
              <a:t>environment </a:t>
            </a:r>
            <a:r>
              <a:rPr sz="2800" spc="-145" dirty="0">
                <a:latin typeface="Arial"/>
                <a:cs typeface="Arial"/>
              </a:rPr>
              <a:t>by </a:t>
            </a:r>
            <a:r>
              <a:rPr sz="2800" i="1" spc="-125" dirty="0">
                <a:latin typeface="Arial"/>
                <a:cs typeface="Arial"/>
              </a:rPr>
              <a:t>sequential </a:t>
            </a:r>
            <a:r>
              <a:rPr sz="2800" i="1" dirty="0">
                <a:latin typeface="Arial"/>
                <a:cs typeface="Arial"/>
              </a:rPr>
              <a:t>trial </a:t>
            </a:r>
            <a:r>
              <a:rPr sz="2800" i="1" spc="-150" dirty="0">
                <a:latin typeface="Arial"/>
                <a:cs typeface="Arial"/>
              </a:rPr>
              <a:t>and </a:t>
            </a:r>
            <a:r>
              <a:rPr sz="2800" i="1" spc="-75" dirty="0">
                <a:latin typeface="Arial"/>
                <a:cs typeface="Arial"/>
              </a:rPr>
              <a:t>error</a:t>
            </a:r>
            <a:r>
              <a:rPr sz="2800" i="1" spc="-385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using  </a:t>
            </a:r>
            <a:r>
              <a:rPr sz="2800" spc="-125" dirty="0">
                <a:latin typeface="Arial"/>
                <a:cs typeface="Arial"/>
              </a:rPr>
              <a:t>feedback/rewards </a:t>
            </a:r>
            <a:r>
              <a:rPr sz="2800" spc="-50" dirty="0">
                <a:latin typeface="Arial"/>
                <a:cs typeface="Arial"/>
              </a:rPr>
              <a:t>from </a:t>
            </a:r>
            <a:r>
              <a:rPr sz="2800" spc="-65" dirty="0">
                <a:latin typeface="Arial"/>
                <a:cs typeface="Arial"/>
              </a:rPr>
              <a:t>its </a:t>
            </a:r>
            <a:r>
              <a:rPr sz="2800" spc="-95" dirty="0">
                <a:latin typeface="Arial"/>
                <a:cs typeface="Arial"/>
              </a:rPr>
              <a:t>own </a:t>
            </a:r>
            <a:r>
              <a:rPr sz="2800" spc="-125" dirty="0">
                <a:latin typeface="Arial"/>
                <a:cs typeface="Arial"/>
              </a:rPr>
              <a:t>actions </a:t>
            </a:r>
            <a:r>
              <a:rPr sz="2800" spc="-155" dirty="0">
                <a:latin typeface="Arial"/>
                <a:cs typeface="Arial"/>
              </a:rPr>
              <a:t>and</a:t>
            </a:r>
            <a:r>
              <a:rPr sz="2800" spc="-38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experiences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375" y="2426207"/>
            <a:ext cx="11683365" cy="4185285"/>
            <a:chOff x="341375" y="2426207"/>
            <a:chExt cx="11683365" cy="4185285"/>
          </a:xfrm>
        </p:grpSpPr>
        <p:sp>
          <p:nvSpPr>
            <p:cNvPr id="5" name="object 5"/>
            <p:cNvSpPr/>
            <p:nvPr/>
          </p:nvSpPr>
          <p:spPr>
            <a:xfrm>
              <a:off x="341375" y="3002279"/>
              <a:ext cx="7303008" cy="2694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84007" y="2426207"/>
              <a:ext cx="4340352" cy="4184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6510019"/>
            <a:ext cx="221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Figure </a:t>
            </a:r>
            <a:r>
              <a:rPr sz="18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source1</a:t>
            </a:r>
            <a:r>
              <a:rPr sz="1800" spc="-95" dirty="0">
                <a:latin typeface="Arial"/>
                <a:cs typeface="Arial"/>
              </a:rPr>
              <a:t>,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source2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55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88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Reinforcement</a:t>
            </a:r>
            <a:r>
              <a:rPr spc="-50" dirty="0"/>
              <a:t> Learning</a:t>
            </a:r>
            <a:r>
              <a:rPr lang="en-US" spc="-50" dirty="0"/>
              <a:t> </a:t>
            </a:r>
            <a:endParaRPr spc="-50" dirty="0"/>
          </a:p>
        </p:txBody>
      </p:sp>
      <p:pic>
        <p:nvPicPr>
          <p:cNvPr id="9" name="Picture 8" descr="A picture containing text, slot machine&#10;&#10;Description automatically generated">
            <a:extLst>
              <a:ext uri="{FF2B5EF4-FFF2-40B4-BE49-F238E27FC236}">
                <a16:creationId xmlns:a16="http://schemas.microsoft.com/office/drawing/2014/main" id="{98FF14BD-CCFC-D848-9B52-02E8AE76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6" y="2114005"/>
            <a:ext cx="10729380" cy="403424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325D1A20-CBB1-D64F-9BD5-437D196A8A9A}"/>
              </a:ext>
            </a:extLst>
          </p:cNvPr>
          <p:cNvSpPr txBox="1"/>
          <p:nvPr/>
        </p:nvSpPr>
        <p:spPr>
          <a:xfrm>
            <a:off x="512848" y="1247484"/>
            <a:ext cx="5902325" cy="7707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lang="en-US" sz="4125" spc="-262" baseline="1010" dirty="0">
                <a:latin typeface="Arial"/>
                <a:cs typeface="Arial"/>
              </a:rPr>
              <a:t>Multi-arm Bandit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06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88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Reinforcement</a:t>
            </a:r>
            <a:r>
              <a:rPr spc="-50" dirty="0"/>
              <a:t> Learning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25AE52-4764-1549-B80B-E4BFC0CA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98" y="1448235"/>
            <a:ext cx="9144000" cy="51435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79DA952-8B66-3645-9F57-CC358E172862}"/>
              </a:ext>
            </a:extLst>
          </p:cNvPr>
          <p:cNvSpPr txBox="1"/>
          <p:nvPr/>
        </p:nvSpPr>
        <p:spPr>
          <a:xfrm>
            <a:off x="512848" y="716744"/>
            <a:ext cx="5902325" cy="7707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lang="en-US" sz="4125" spc="-262" baseline="1010" dirty="0">
                <a:latin typeface="Arial"/>
                <a:cs typeface="Arial"/>
              </a:rPr>
              <a:t>Recommendation Systems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667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88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Reinforcement</a:t>
            </a:r>
            <a:r>
              <a:rPr spc="-50" dirty="0"/>
              <a:t> 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946186" y="1598894"/>
            <a:ext cx="6312408" cy="4715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3111" y="1932432"/>
            <a:ext cx="4297680" cy="4014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10019"/>
            <a:ext cx="2378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AlphaGo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019FE73-23CA-AA45-8D73-8A5232BF3210}"/>
              </a:ext>
            </a:extLst>
          </p:cNvPr>
          <p:cNvSpPr txBox="1"/>
          <p:nvPr/>
        </p:nvSpPr>
        <p:spPr>
          <a:xfrm>
            <a:off x="512848" y="770339"/>
            <a:ext cx="5902325" cy="7707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01818"/>
              <a:buChar char="•"/>
              <a:tabLst>
                <a:tab pos="241300" algn="l"/>
              </a:tabLst>
            </a:pPr>
            <a:r>
              <a:rPr lang="en-US" sz="4125" spc="-262" baseline="1010" dirty="0">
                <a:latin typeface="Arial"/>
                <a:cs typeface="Arial"/>
              </a:rPr>
              <a:t>Go game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17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3287"/>
            <a:ext cx="5179061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000" spc="-55" dirty="0"/>
              <a:t>Focus of this Course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3128423" y="2515779"/>
            <a:ext cx="8681139" cy="5348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6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endParaRPr lang="en-US" dirty="0"/>
          </a:p>
          <a:p>
            <a:r>
              <a:rPr lang="en-US" dirty="0"/>
              <a:t>Supervised Learning Pipeline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Hypothesis Space of the function</a:t>
            </a:r>
          </a:p>
          <a:p>
            <a:pPr lvl="1"/>
            <a:r>
              <a:rPr lang="en-US" dirty="0"/>
              <a:t>Types of Data Sets: training vs.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Other flavors of machine learning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0139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Supervised</a:t>
            </a:r>
            <a:r>
              <a:rPr spc="-110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62963"/>
            <a:ext cx="9164320" cy="2736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90" dirty="0">
                <a:latin typeface="Arial"/>
                <a:cs typeface="Arial"/>
              </a:rPr>
              <a:t>inputs </a:t>
            </a:r>
            <a:r>
              <a:rPr sz="2800" spc="-114" dirty="0">
                <a:latin typeface="Arial"/>
                <a:cs typeface="Arial"/>
              </a:rPr>
              <a:t>(data-label </a:t>
            </a:r>
            <a:r>
              <a:rPr sz="2800" spc="-130" dirty="0">
                <a:latin typeface="Arial"/>
                <a:cs typeface="Arial"/>
              </a:rPr>
              <a:t>pairs), </a:t>
            </a:r>
            <a:r>
              <a:rPr sz="2800" spc="-105" dirty="0">
                <a:latin typeface="Arial"/>
                <a:cs typeface="Arial"/>
              </a:rPr>
              <a:t>learn </a:t>
            </a:r>
            <a:r>
              <a:rPr sz="2800" spc="-240" dirty="0">
                <a:latin typeface="Arial"/>
                <a:cs typeface="Arial"/>
              </a:rPr>
              <a:t>a </a:t>
            </a:r>
            <a:r>
              <a:rPr sz="2800" spc="-105" dirty="0">
                <a:latin typeface="Arial"/>
                <a:cs typeface="Arial"/>
              </a:rPr>
              <a:t>model </a:t>
            </a:r>
            <a:r>
              <a:rPr sz="2800" spc="10" dirty="0">
                <a:latin typeface="Arial"/>
                <a:cs typeface="Arial"/>
              </a:rPr>
              <a:t>to </a:t>
            </a:r>
            <a:r>
              <a:rPr sz="2800" spc="-75" dirty="0">
                <a:latin typeface="Arial"/>
                <a:cs typeface="Arial"/>
              </a:rPr>
              <a:t>predict</a:t>
            </a:r>
            <a:r>
              <a:rPr sz="2800" spc="-31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output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42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800" spc="-175" dirty="0">
                <a:latin typeface="Arial"/>
                <a:cs typeface="Arial"/>
              </a:rPr>
              <a:t>Labeled </a:t>
            </a:r>
            <a:r>
              <a:rPr sz="2800" spc="-135" dirty="0">
                <a:latin typeface="Arial"/>
                <a:cs typeface="Arial"/>
              </a:rPr>
              <a:t>data </a:t>
            </a:r>
            <a:r>
              <a:rPr sz="2800" spc="-170" dirty="0">
                <a:latin typeface="Arial"/>
                <a:cs typeface="Arial"/>
              </a:rPr>
              <a:t>is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available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r>
              <a:rPr sz="2800" spc="-175" dirty="0">
                <a:latin typeface="Arial"/>
                <a:cs typeface="Arial"/>
              </a:rPr>
              <a:t>Labeled </a:t>
            </a:r>
            <a:r>
              <a:rPr sz="2800" spc="-135" dirty="0">
                <a:latin typeface="Arial"/>
                <a:cs typeface="Arial"/>
              </a:rPr>
              <a:t>data </a:t>
            </a:r>
            <a:r>
              <a:rPr sz="2800" spc="-170" dirty="0">
                <a:latin typeface="Arial"/>
                <a:cs typeface="Arial"/>
              </a:rPr>
              <a:t>is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clean</a:t>
            </a:r>
            <a:r>
              <a:rPr lang="en-US" sz="2800" spc="-155" dirty="0">
                <a:latin typeface="Arial"/>
                <a:cs typeface="Arial"/>
              </a:rPr>
              <a:t> (</a:t>
            </a:r>
            <a:r>
              <a:rPr lang="en-US" sz="2800" spc="-155">
                <a:latin typeface="Arial"/>
                <a:cs typeface="Arial"/>
              </a:rPr>
              <a:t>classification problem)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r>
              <a:rPr sz="2800" spc="-170" dirty="0">
                <a:latin typeface="Arial"/>
                <a:cs typeface="Arial"/>
              </a:rPr>
              <a:t>No </a:t>
            </a:r>
            <a:r>
              <a:rPr sz="2800" spc="-55" dirty="0">
                <a:latin typeface="Arial"/>
                <a:cs typeface="Arial"/>
              </a:rPr>
              <a:t>restrictions*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80" dirty="0">
                <a:latin typeface="Arial"/>
                <a:cs typeface="Arial"/>
              </a:rPr>
              <a:t>type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45" dirty="0">
                <a:latin typeface="Arial"/>
                <a:cs typeface="Arial"/>
              </a:rPr>
              <a:t>input </a:t>
            </a:r>
            <a:r>
              <a:rPr sz="2800" spc="-155" dirty="0">
                <a:latin typeface="Arial"/>
                <a:cs typeface="Arial"/>
              </a:rPr>
              <a:t>and</a:t>
            </a:r>
            <a:r>
              <a:rPr sz="2800" spc="-52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labels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5656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Unsupervised</a:t>
            </a:r>
            <a:r>
              <a:rPr spc="-60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13179"/>
            <a:ext cx="10180320" cy="29629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241300" algn="l"/>
              </a:tabLst>
            </a:pPr>
            <a:r>
              <a:rPr sz="3600" spc="-235" dirty="0">
                <a:latin typeface="Arial"/>
                <a:cs typeface="Arial"/>
              </a:rPr>
              <a:t>Given </a:t>
            </a:r>
            <a:r>
              <a:rPr sz="3600" spc="-100" dirty="0">
                <a:latin typeface="Arial"/>
                <a:cs typeface="Arial"/>
              </a:rPr>
              <a:t>just </a:t>
            </a:r>
            <a:r>
              <a:rPr sz="3600" spc="-165" dirty="0">
                <a:latin typeface="Arial"/>
                <a:cs typeface="Arial"/>
              </a:rPr>
              <a:t>data </a:t>
            </a:r>
            <a:r>
              <a:rPr sz="3600" spc="-360" dirty="0">
                <a:latin typeface="Arial"/>
                <a:cs typeface="Arial"/>
              </a:rPr>
              <a:t>as </a:t>
            </a:r>
            <a:r>
              <a:rPr sz="3600" spc="-45" dirty="0">
                <a:latin typeface="Arial"/>
                <a:cs typeface="Arial"/>
              </a:rPr>
              <a:t>input </a:t>
            </a:r>
            <a:r>
              <a:rPr sz="3600" spc="-130" dirty="0">
                <a:latin typeface="Arial"/>
                <a:cs typeface="Arial"/>
              </a:rPr>
              <a:t>(no </a:t>
            </a:r>
            <a:r>
              <a:rPr sz="3600" spc="-170" dirty="0">
                <a:latin typeface="Arial"/>
                <a:cs typeface="Arial"/>
              </a:rPr>
              <a:t>labels), </a:t>
            </a:r>
            <a:r>
              <a:rPr sz="3600" spc="-130" dirty="0">
                <a:latin typeface="Arial"/>
                <a:cs typeface="Arial"/>
              </a:rPr>
              <a:t>learn </a:t>
            </a:r>
            <a:r>
              <a:rPr sz="3600" spc="-229" dirty="0">
                <a:latin typeface="Arial"/>
                <a:cs typeface="Arial"/>
              </a:rPr>
              <a:t>some </a:t>
            </a:r>
            <a:r>
              <a:rPr sz="3600" spc="-85" dirty="0">
                <a:latin typeface="Arial"/>
                <a:cs typeface="Arial"/>
              </a:rPr>
              <a:t>sort</a:t>
            </a:r>
            <a:r>
              <a:rPr sz="3600" spc="-285" dirty="0">
                <a:latin typeface="Arial"/>
                <a:cs typeface="Arial"/>
              </a:rPr>
              <a:t> </a:t>
            </a:r>
            <a:r>
              <a:rPr sz="3600" spc="-30" dirty="0">
                <a:latin typeface="Arial"/>
                <a:cs typeface="Arial"/>
              </a:rPr>
              <a:t>of</a:t>
            </a:r>
            <a:endParaRPr sz="3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3600" i="1" spc="-165" dirty="0">
                <a:latin typeface="Arial"/>
                <a:cs typeface="Arial"/>
              </a:rPr>
              <a:t>underlying</a:t>
            </a:r>
            <a:r>
              <a:rPr sz="3600" i="1" spc="-145" dirty="0">
                <a:latin typeface="Arial"/>
                <a:cs typeface="Arial"/>
              </a:rPr>
              <a:t> </a:t>
            </a:r>
            <a:r>
              <a:rPr sz="3600" i="1" spc="-105" dirty="0">
                <a:latin typeface="Arial"/>
                <a:cs typeface="Arial"/>
              </a:rPr>
              <a:t>structure</a:t>
            </a:r>
            <a:r>
              <a:rPr sz="3600" spc="-105" dirty="0">
                <a:latin typeface="Arial"/>
                <a:cs typeface="Arial"/>
              </a:rPr>
              <a:t>..</a:t>
            </a:r>
            <a:endParaRPr sz="3600">
              <a:latin typeface="Arial"/>
              <a:cs typeface="Arial"/>
            </a:endParaRPr>
          </a:p>
          <a:p>
            <a:pPr marL="697865" marR="5080" lvl="1" indent="-228600">
              <a:lnSpc>
                <a:spcPct val="109400"/>
              </a:lnSpc>
              <a:spcBef>
                <a:spcPts val="615"/>
              </a:spcBef>
              <a:buChar char="•"/>
              <a:tabLst>
                <a:tab pos="698500" algn="l"/>
              </a:tabLst>
            </a:pPr>
            <a:r>
              <a:rPr sz="3200" spc="-220" dirty="0">
                <a:latin typeface="Arial"/>
                <a:cs typeface="Arial"/>
              </a:rPr>
              <a:t>Goal </a:t>
            </a:r>
            <a:r>
              <a:rPr sz="3200" spc="-185" dirty="0">
                <a:latin typeface="Arial"/>
                <a:cs typeface="Arial"/>
              </a:rPr>
              <a:t>is </a:t>
            </a:r>
            <a:r>
              <a:rPr sz="3200" spc="-45" dirty="0">
                <a:latin typeface="Arial"/>
                <a:cs typeface="Arial"/>
              </a:rPr>
              <a:t>often </a:t>
            </a:r>
            <a:r>
              <a:rPr sz="3200" spc="-225" dirty="0">
                <a:latin typeface="Arial"/>
                <a:cs typeface="Arial"/>
              </a:rPr>
              <a:t>vague </a:t>
            </a:r>
            <a:r>
              <a:rPr sz="3200" spc="-35" dirty="0">
                <a:latin typeface="Arial"/>
                <a:cs typeface="Arial"/>
              </a:rPr>
              <a:t>or </a:t>
            </a:r>
            <a:r>
              <a:rPr sz="3200" spc="-130" dirty="0">
                <a:latin typeface="Arial"/>
                <a:cs typeface="Arial"/>
              </a:rPr>
              <a:t>subjective </a:t>
            </a:r>
            <a:r>
              <a:rPr sz="3200" spc="-150" dirty="0">
                <a:latin typeface="Arial"/>
                <a:cs typeface="Arial"/>
              </a:rPr>
              <a:t>(compared </a:t>
            </a:r>
            <a:r>
              <a:rPr sz="3200" spc="5" dirty="0">
                <a:latin typeface="Arial"/>
                <a:cs typeface="Arial"/>
              </a:rPr>
              <a:t>to</a:t>
            </a:r>
            <a:r>
              <a:rPr sz="3200" spc="-27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supervised  </a:t>
            </a:r>
            <a:r>
              <a:rPr sz="3200" spc="-114" dirty="0">
                <a:latin typeface="Arial"/>
                <a:cs typeface="Arial"/>
              </a:rPr>
              <a:t>learning, </a:t>
            </a:r>
            <a:r>
              <a:rPr sz="3200" spc="-125" dirty="0">
                <a:latin typeface="Arial"/>
                <a:cs typeface="Arial"/>
              </a:rPr>
              <a:t>where </a:t>
            </a:r>
            <a:r>
              <a:rPr sz="3200" spc="-160" dirty="0">
                <a:latin typeface="Arial"/>
                <a:cs typeface="Arial"/>
              </a:rPr>
              <a:t>labels </a:t>
            </a:r>
            <a:r>
              <a:rPr sz="3200" spc="-100" dirty="0">
                <a:latin typeface="Arial"/>
                <a:cs typeface="Arial"/>
              </a:rPr>
              <a:t>define </a:t>
            </a:r>
            <a:r>
              <a:rPr sz="3200" spc="-55" dirty="0">
                <a:latin typeface="Arial"/>
                <a:cs typeface="Arial"/>
              </a:rPr>
              <a:t>the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spc="-195" dirty="0">
                <a:latin typeface="Arial"/>
                <a:cs typeface="Arial"/>
              </a:rPr>
              <a:t>goals)</a:t>
            </a:r>
            <a:endParaRPr sz="3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865"/>
              </a:spcBef>
              <a:buChar char="•"/>
              <a:tabLst>
                <a:tab pos="698500" algn="l"/>
              </a:tabLst>
            </a:pPr>
            <a:r>
              <a:rPr sz="3200" spc="-204" dirty="0">
                <a:latin typeface="Arial"/>
                <a:cs typeface="Arial"/>
              </a:rPr>
              <a:t>Also </a:t>
            </a:r>
            <a:r>
              <a:rPr sz="3200" spc="-125" dirty="0">
                <a:latin typeface="Arial"/>
                <a:cs typeface="Arial"/>
              </a:rPr>
              <a:t>known </a:t>
            </a:r>
            <a:r>
              <a:rPr sz="3200" spc="-320" dirty="0">
                <a:latin typeface="Arial"/>
                <a:cs typeface="Arial"/>
              </a:rPr>
              <a:t>as </a:t>
            </a:r>
            <a:r>
              <a:rPr sz="3200" spc="-100" dirty="0">
                <a:latin typeface="Arial"/>
                <a:cs typeface="Arial"/>
              </a:rPr>
              <a:t>exploratory/descriptive </a:t>
            </a:r>
            <a:r>
              <a:rPr sz="3200" spc="-150" dirty="0">
                <a:latin typeface="Arial"/>
                <a:cs typeface="Arial"/>
              </a:rPr>
              <a:t>data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3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8413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Unsupervised </a:t>
            </a:r>
            <a:r>
              <a:rPr spc="-75" dirty="0"/>
              <a:t>Learning:</a:t>
            </a:r>
            <a:r>
              <a:rPr spc="-15" dirty="0"/>
              <a:t> </a:t>
            </a:r>
            <a:r>
              <a:rPr spc="-30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62963"/>
            <a:ext cx="5891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70" dirty="0">
                <a:latin typeface="Arial"/>
                <a:cs typeface="Arial"/>
              </a:rPr>
              <a:t>Discover </a:t>
            </a:r>
            <a:r>
              <a:rPr sz="2800" spc="-155" dirty="0">
                <a:latin typeface="Arial"/>
                <a:cs typeface="Arial"/>
              </a:rPr>
              <a:t>groups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25" dirty="0">
                <a:latin typeface="Arial"/>
                <a:cs typeface="Arial"/>
              </a:rPr>
              <a:t>“similar” </a:t>
            </a:r>
            <a:r>
              <a:rPr sz="2800" spc="-130" dirty="0">
                <a:latin typeface="Arial"/>
                <a:cs typeface="Arial"/>
              </a:rPr>
              <a:t>data</a:t>
            </a:r>
            <a:r>
              <a:rPr sz="2800" spc="-35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points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3191" y="2300734"/>
            <a:ext cx="5911850" cy="4011929"/>
            <a:chOff x="743191" y="2300734"/>
            <a:chExt cx="5911850" cy="4011929"/>
          </a:xfrm>
        </p:grpSpPr>
        <p:sp>
          <p:nvSpPr>
            <p:cNvPr id="5" name="object 5"/>
            <p:cNvSpPr/>
            <p:nvPr/>
          </p:nvSpPr>
          <p:spPr>
            <a:xfrm>
              <a:off x="743191" y="2300744"/>
              <a:ext cx="5010785" cy="4011929"/>
            </a:xfrm>
            <a:custGeom>
              <a:avLst/>
              <a:gdLst/>
              <a:ahLst/>
              <a:cxnLst/>
              <a:rect l="l" t="t" r="r" b="b"/>
              <a:pathLst>
                <a:path w="5010785" h="4011929">
                  <a:moveTo>
                    <a:pt x="5010378" y="3973677"/>
                  </a:moveTo>
                  <a:lnTo>
                    <a:pt x="4934216" y="3935514"/>
                  </a:lnTo>
                  <a:lnTo>
                    <a:pt x="4934191" y="3960914"/>
                  </a:lnTo>
                  <a:lnTo>
                    <a:pt x="84188" y="3956888"/>
                  </a:lnTo>
                  <a:lnTo>
                    <a:pt x="3658603" y="1829549"/>
                  </a:lnTo>
                  <a:lnTo>
                    <a:pt x="3671595" y="1851367"/>
                  </a:lnTo>
                  <a:lnTo>
                    <a:pt x="3703751" y="1801215"/>
                  </a:lnTo>
                  <a:lnTo>
                    <a:pt x="3717582" y="1779663"/>
                  </a:lnTo>
                  <a:lnTo>
                    <a:pt x="3632619" y="1785886"/>
                  </a:lnTo>
                  <a:lnTo>
                    <a:pt x="3645611" y="1807718"/>
                  </a:lnTo>
                  <a:lnTo>
                    <a:pt x="50787" y="3947210"/>
                  </a:lnTo>
                  <a:lnTo>
                    <a:pt x="50800" y="63487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37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387" y="76200"/>
                  </a:lnTo>
                  <a:lnTo>
                    <a:pt x="25387" y="3969537"/>
                  </a:lnTo>
                  <a:lnTo>
                    <a:pt x="38087" y="3969537"/>
                  </a:lnTo>
                  <a:lnTo>
                    <a:pt x="38087" y="3982237"/>
                  </a:lnTo>
                  <a:lnTo>
                    <a:pt x="4934166" y="3986314"/>
                  </a:lnTo>
                  <a:lnTo>
                    <a:pt x="4934153" y="4011714"/>
                  </a:lnTo>
                  <a:lnTo>
                    <a:pt x="4985029" y="3986326"/>
                  </a:lnTo>
                  <a:lnTo>
                    <a:pt x="5010378" y="397367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2767" y="4375424"/>
              <a:ext cx="443764" cy="4251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7332" y="4379568"/>
              <a:ext cx="244875" cy="226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65115" y="4876797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778" y="4777351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7354" y="2987328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7909" y="3782894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9572" y="3385112"/>
              <a:ext cx="244875" cy="2262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7354" y="3385112"/>
              <a:ext cx="244875" cy="226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61235" y="4379568"/>
              <a:ext cx="244875" cy="226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6223" y="3981785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1257" y="5572917"/>
              <a:ext cx="244875" cy="226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2366" y="5274580"/>
              <a:ext cx="244875" cy="226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4029" y="5572917"/>
              <a:ext cx="244875" cy="2262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55239" y="3692973"/>
              <a:ext cx="1193800" cy="795655"/>
            </a:xfrm>
            <a:custGeom>
              <a:avLst/>
              <a:gdLst/>
              <a:ahLst/>
              <a:cxnLst/>
              <a:rect l="l" t="t" r="r" b="b"/>
              <a:pathLst>
                <a:path w="1193800" h="795654">
                  <a:moveTo>
                    <a:pt x="795566" y="0"/>
                  </a:moveTo>
                  <a:lnTo>
                    <a:pt x="795566" y="198892"/>
                  </a:lnTo>
                  <a:lnTo>
                    <a:pt x="0" y="198892"/>
                  </a:lnTo>
                  <a:lnTo>
                    <a:pt x="0" y="596675"/>
                  </a:lnTo>
                  <a:lnTo>
                    <a:pt x="795566" y="596675"/>
                  </a:lnTo>
                  <a:lnTo>
                    <a:pt x="795566" y="795566"/>
                  </a:lnTo>
                  <a:lnTo>
                    <a:pt x="1193349" y="397783"/>
                  </a:lnTo>
                  <a:lnTo>
                    <a:pt x="7955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55239" y="3692973"/>
              <a:ext cx="1193800" cy="795655"/>
            </a:xfrm>
            <a:custGeom>
              <a:avLst/>
              <a:gdLst/>
              <a:ahLst/>
              <a:cxnLst/>
              <a:rect l="l" t="t" r="r" b="b"/>
              <a:pathLst>
                <a:path w="1193800" h="795654">
                  <a:moveTo>
                    <a:pt x="0" y="198891"/>
                  </a:moveTo>
                  <a:lnTo>
                    <a:pt x="795566" y="198891"/>
                  </a:lnTo>
                  <a:lnTo>
                    <a:pt x="795566" y="0"/>
                  </a:lnTo>
                  <a:lnTo>
                    <a:pt x="1193349" y="397783"/>
                  </a:lnTo>
                  <a:lnTo>
                    <a:pt x="795566" y="795566"/>
                  </a:lnTo>
                  <a:lnTo>
                    <a:pt x="795566" y="596674"/>
                  </a:lnTo>
                  <a:lnTo>
                    <a:pt x="0" y="596674"/>
                  </a:lnTo>
                  <a:lnTo>
                    <a:pt x="0" y="19889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908826" y="2006540"/>
            <a:ext cx="5010785" cy="4310380"/>
            <a:chOff x="6908826" y="2006540"/>
            <a:chExt cx="5010785" cy="4310380"/>
          </a:xfrm>
        </p:grpSpPr>
        <p:sp>
          <p:nvSpPr>
            <p:cNvPr id="22" name="object 22"/>
            <p:cNvSpPr/>
            <p:nvPr/>
          </p:nvSpPr>
          <p:spPr>
            <a:xfrm>
              <a:off x="6908825" y="2006548"/>
              <a:ext cx="5010785" cy="4310380"/>
            </a:xfrm>
            <a:custGeom>
              <a:avLst/>
              <a:gdLst/>
              <a:ahLst/>
              <a:cxnLst/>
              <a:rect l="l" t="t" r="r" b="b"/>
              <a:pathLst>
                <a:path w="5010784" h="4310380">
                  <a:moveTo>
                    <a:pt x="5010378" y="4272013"/>
                  </a:moveTo>
                  <a:lnTo>
                    <a:pt x="4934216" y="4233850"/>
                  </a:lnTo>
                  <a:lnTo>
                    <a:pt x="4934191" y="4259262"/>
                  </a:lnTo>
                  <a:lnTo>
                    <a:pt x="84188" y="4255224"/>
                  </a:lnTo>
                  <a:lnTo>
                    <a:pt x="3658603" y="2127885"/>
                  </a:lnTo>
                  <a:lnTo>
                    <a:pt x="3671595" y="2149703"/>
                  </a:lnTo>
                  <a:lnTo>
                    <a:pt x="3703764" y="2099551"/>
                  </a:lnTo>
                  <a:lnTo>
                    <a:pt x="3717582" y="2077999"/>
                  </a:lnTo>
                  <a:lnTo>
                    <a:pt x="3632619" y="2084235"/>
                  </a:lnTo>
                  <a:lnTo>
                    <a:pt x="3645611" y="2106053"/>
                  </a:lnTo>
                  <a:lnTo>
                    <a:pt x="50800" y="4245546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4267873"/>
                  </a:lnTo>
                  <a:lnTo>
                    <a:pt x="38087" y="4267873"/>
                  </a:lnTo>
                  <a:lnTo>
                    <a:pt x="38087" y="4280573"/>
                  </a:lnTo>
                  <a:lnTo>
                    <a:pt x="4934166" y="4284662"/>
                  </a:lnTo>
                  <a:lnTo>
                    <a:pt x="4934153" y="4310050"/>
                  </a:lnTo>
                  <a:lnTo>
                    <a:pt x="4985029" y="4284662"/>
                  </a:lnTo>
                  <a:lnTo>
                    <a:pt x="5010378" y="427201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87925" y="4389093"/>
              <a:ext cx="424715" cy="4060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42491" y="4393238"/>
              <a:ext cx="225825" cy="20717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0274" y="4890466"/>
              <a:ext cx="225825" cy="2071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41937" y="4791020"/>
              <a:ext cx="225825" cy="2071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32514" y="3000997"/>
              <a:ext cx="225825" cy="2071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33069" y="3796563"/>
              <a:ext cx="225825" cy="2071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34732" y="3398780"/>
              <a:ext cx="225825" cy="2071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32514" y="3398780"/>
              <a:ext cx="225825" cy="2071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36394" y="4393238"/>
              <a:ext cx="225825" cy="20717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41383" y="3995455"/>
              <a:ext cx="225825" cy="2071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26417" y="5586585"/>
              <a:ext cx="225825" cy="2071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427526" y="5288249"/>
              <a:ext cx="225825" cy="20717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29189" y="5586585"/>
              <a:ext cx="225825" cy="20717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56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093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Unsupervised </a:t>
            </a:r>
            <a:r>
              <a:rPr spc="-75" dirty="0"/>
              <a:t>Learning:</a:t>
            </a:r>
            <a:r>
              <a:rPr spc="-40" dirty="0"/>
              <a:t> </a:t>
            </a:r>
            <a:r>
              <a:rPr spc="15" dirty="0"/>
              <a:t>Quantization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197312"/>
            <a:ext cx="4198620" cy="922019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950" spc="-60" dirty="0">
                <a:latin typeface="Arial"/>
                <a:cs typeface="Arial"/>
              </a:rPr>
              <a:t>Quantization </a:t>
            </a:r>
            <a:r>
              <a:rPr sz="1950" dirty="0">
                <a:latin typeface="Arial"/>
                <a:cs typeface="Arial"/>
              </a:rPr>
              <a:t>or </a:t>
            </a:r>
            <a:r>
              <a:rPr sz="1950" spc="-70" dirty="0">
                <a:latin typeface="Arial"/>
                <a:cs typeface="Arial"/>
              </a:rPr>
              <a:t>data</a:t>
            </a:r>
            <a:r>
              <a:rPr sz="1950" spc="-240" dirty="0">
                <a:latin typeface="Arial"/>
                <a:cs typeface="Arial"/>
              </a:rPr>
              <a:t> </a:t>
            </a:r>
            <a:r>
              <a:rPr sz="1950" spc="-80" dirty="0">
                <a:latin typeface="Arial"/>
                <a:cs typeface="Arial"/>
              </a:rPr>
              <a:t>compression</a:t>
            </a:r>
            <a:endParaRPr sz="19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135" dirty="0">
                <a:latin typeface="Arial"/>
                <a:cs typeface="Arial"/>
              </a:rPr>
              <a:t>Encode </a:t>
            </a:r>
            <a:r>
              <a:rPr sz="1800" spc="-35" dirty="0">
                <a:latin typeface="Arial"/>
                <a:cs typeface="Arial"/>
              </a:rPr>
              <a:t>the </a:t>
            </a:r>
            <a:r>
              <a:rPr sz="1800" spc="-85" dirty="0">
                <a:latin typeface="Arial"/>
                <a:cs typeface="Arial"/>
              </a:rPr>
              <a:t>data </a:t>
            </a:r>
            <a:r>
              <a:rPr sz="1800" spc="-25" dirty="0">
                <a:latin typeface="Arial"/>
                <a:cs typeface="Arial"/>
              </a:rPr>
              <a:t>into </a:t>
            </a:r>
            <a:r>
              <a:rPr sz="1800" spc="-155" dirty="0">
                <a:latin typeface="Arial"/>
                <a:cs typeface="Arial"/>
              </a:rPr>
              <a:t>a </a:t>
            </a:r>
            <a:r>
              <a:rPr sz="1800" spc="-65" dirty="0">
                <a:latin typeface="Arial"/>
                <a:cs typeface="Arial"/>
              </a:rPr>
              <a:t>more </a:t>
            </a:r>
            <a:r>
              <a:rPr sz="1800" spc="-85" dirty="0">
                <a:latin typeface="Arial"/>
                <a:cs typeface="Arial"/>
              </a:rPr>
              <a:t>compact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form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3190" y="2303746"/>
            <a:ext cx="5907405" cy="4008754"/>
            <a:chOff x="743190" y="2303746"/>
            <a:chExt cx="5907405" cy="4008754"/>
          </a:xfrm>
        </p:grpSpPr>
        <p:sp>
          <p:nvSpPr>
            <p:cNvPr id="5" name="object 5"/>
            <p:cNvSpPr/>
            <p:nvPr/>
          </p:nvSpPr>
          <p:spPr>
            <a:xfrm>
              <a:off x="743178" y="2303754"/>
              <a:ext cx="5006975" cy="4008754"/>
            </a:xfrm>
            <a:custGeom>
              <a:avLst/>
              <a:gdLst/>
              <a:ahLst/>
              <a:cxnLst/>
              <a:rect l="l" t="t" r="r" b="b"/>
              <a:pathLst>
                <a:path w="5006975" h="4008754">
                  <a:moveTo>
                    <a:pt x="5006632" y="3970667"/>
                  </a:moveTo>
                  <a:lnTo>
                    <a:pt x="4930457" y="3932504"/>
                  </a:lnTo>
                  <a:lnTo>
                    <a:pt x="4930432" y="3957917"/>
                  </a:lnTo>
                  <a:lnTo>
                    <a:pt x="84201" y="3953891"/>
                  </a:lnTo>
                  <a:lnTo>
                    <a:pt x="3655822" y="1828203"/>
                  </a:lnTo>
                  <a:lnTo>
                    <a:pt x="3668814" y="1850021"/>
                  </a:lnTo>
                  <a:lnTo>
                    <a:pt x="3700983" y="1799882"/>
                  </a:lnTo>
                  <a:lnTo>
                    <a:pt x="3714813" y="1778317"/>
                  </a:lnTo>
                  <a:lnTo>
                    <a:pt x="3629850" y="1784540"/>
                  </a:lnTo>
                  <a:lnTo>
                    <a:pt x="3642830" y="1806371"/>
                  </a:lnTo>
                  <a:lnTo>
                    <a:pt x="50800" y="3944201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3966540"/>
                  </a:lnTo>
                  <a:lnTo>
                    <a:pt x="38100" y="3966540"/>
                  </a:lnTo>
                  <a:lnTo>
                    <a:pt x="38100" y="3979240"/>
                  </a:lnTo>
                  <a:lnTo>
                    <a:pt x="4930419" y="3983317"/>
                  </a:lnTo>
                  <a:lnTo>
                    <a:pt x="4930394" y="4008704"/>
                  </a:lnTo>
                  <a:lnTo>
                    <a:pt x="4981283" y="3983317"/>
                  </a:lnTo>
                  <a:lnTo>
                    <a:pt x="5006632" y="39706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1826" y="4376859"/>
              <a:ext cx="443444" cy="424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6727" y="4381000"/>
              <a:ext cx="244704" cy="2260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64209" y="4877852"/>
              <a:ext cx="244704" cy="226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099" y="4778482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5395" y="2989814"/>
              <a:ext cx="244704" cy="2260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6025" y="3784777"/>
              <a:ext cx="244704" cy="2260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7913" y="3387297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5395" y="3387297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9803" y="4381000"/>
              <a:ext cx="244704" cy="2260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5468" y="3983518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8470" y="5573445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49729" y="5275334"/>
              <a:ext cx="244704" cy="2260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1618" y="5573445"/>
              <a:ext cx="244704" cy="226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51699" y="3694932"/>
              <a:ext cx="1192530" cy="795020"/>
            </a:xfrm>
            <a:custGeom>
              <a:avLst/>
              <a:gdLst/>
              <a:ahLst/>
              <a:cxnLst/>
              <a:rect l="l" t="t" r="r" b="b"/>
              <a:pathLst>
                <a:path w="1192529" h="795020">
                  <a:moveTo>
                    <a:pt x="794962" y="0"/>
                  </a:moveTo>
                  <a:lnTo>
                    <a:pt x="794962" y="198741"/>
                  </a:lnTo>
                  <a:lnTo>
                    <a:pt x="0" y="198741"/>
                  </a:lnTo>
                  <a:lnTo>
                    <a:pt x="0" y="596223"/>
                  </a:lnTo>
                  <a:lnTo>
                    <a:pt x="794962" y="596223"/>
                  </a:lnTo>
                  <a:lnTo>
                    <a:pt x="794962" y="794964"/>
                  </a:lnTo>
                  <a:lnTo>
                    <a:pt x="1192444" y="397482"/>
                  </a:lnTo>
                  <a:lnTo>
                    <a:pt x="7949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51699" y="3694932"/>
              <a:ext cx="1192530" cy="795020"/>
            </a:xfrm>
            <a:custGeom>
              <a:avLst/>
              <a:gdLst/>
              <a:ahLst/>
              <a:cxnLst/>
              <a:rect l="l" t="t" r="r" b="b"/>
              <a:pathLst>
                <a:path w="1192529" h="795020">
                  <a:moveTo>
                    <a:pt x="0" y="198741"/>
                  </a:moveTo>
                  <a:lnTo>
                    <a:pt x="794963" y="198741"/>
                  </a:lnTo>
                  <a:lnTo>
                    <a:pt x="794963" y="0"/>
                  </a:lnTo>
                  <a:lnTo>
                    <a:pt x="1192445" y="397482"/>
                  </a:lnTo>
                  <a:lnTo>
                    <a:pt x="794963" y="794964"/>
                  </a:lnTo>
                  <a:lnTo>
                    <a:pt x="794963" y="596223"/>
                  </a:lnTo>
                  <a:lnTo>
                    <a:pt x="0" y="596223"/>
                  </a:lnTo>
                  <a:lnTo>
                    <a:pt x="0" y="19874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82140" y="3928364"/>
            <a:ext cx="27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C</a:t>
            </a:r>
            <a:r>
              <a:rPr sz="1800" spc="-300" baseline="-13888" dirty="0">
                <a:latin typeface="Arial"/>
                <a:cs typeface="Arial"/>
              </a:rPr>
              <a:t>1</a:t>
            </a:r>
            <a:endParaRPr sz="1800" baseline="-1388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77969" y="3132835"/>
            <a:ext cx="27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C</a:t>
            </a:r>
            <a:r>
              <a:rPr sz="1800" spc="-300" baseline="-13888" dirty="0">
                <a:latin typeface="Arial"/>
                <a:cs typeface="Arial"/>
              </a:rPr>
              <a:t>2</a:t>
            </a:r>
            <a:endParaRPr sz="1800" baseline="-13888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72931" y="5120132"/>
            <a:ext cx="27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C</a:t>
            </a:r>
            <a:r>
              <a:rPr sz="1800" spc="-300" baseline="-13888" dirty="0">
                <a:latin typeface="Arial"/>
                <a:cs typeface="Arial"/>
              </a:rPr>
              <a:t>3</a:t>
            </a:r>
            <a:endParaRPr sz="1800" baseline="-13888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04152" y="2009787"/>
            <a:ext cx="5006975" cy="4307205"/>
          </a:xfrm>
          <a:custGeom>
            <a:avLst/>
            <a:gdLst/>
            <a:ahLst/>
            <a:cxnLst/>
            <a:rect l="l" t="t" r="r" b="b"/>
            <a:pathLst>
              <a:path w="5006975" h="4307205">
                <a:moveTo>
                  <a:pt x="5006619" y="4268787"/>
                </a:moveTo>
                <a:lnTo>
                  <a:pt x="4930457" y="4230624"/>
                </a:lnTo>
                <a:lnTo>
                  <a:pt x="4930432" y="4256024"/>
                </a:lnTo>
                <a:lnTo>
                  <a:pt x="84188" y="4251998"/>
                </a:lnTo>
                <a:lnTo>
                  <a:pt x="3655822" y="2126310"/>
                </a:lnTo>
                <a:lnTo>
                  <a:pt x="3668814" y="2148128"/>
                </a:lnTo>
                <a:lnTo>
                  <a:pt x="3700970" y="2097989"/>
                </a:lnTo>
                <a:lnTo>
                  <a:pt x="3714800" y="2076424"/>
                </a:lnTo>
                <a:lnTo>
                  <a:pt x="3629837" y="2082660"/>
                </a:lnTo>
                <a:lnTo>
                  <a:pt x="3642830" y="2104478"/>
                </a:lnTo>
                <a:lnTo>
                  <a:pt x="50800" y="4242308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25400" y="76200"/>
                </a:lnTo>
                <a:lnTo>
                  <a:pt x="25400" y="4264647"/>
                </a:lnTo>
                <a:lnTo>
                  <a:pt x="38087" y="4264647"/>
                </a:lnTo>
                <a:lnTo>
                  <a:pt x="38087" y="4277347"/>
                </a:lnTo>
                <a:lnTo>
                  <a:pt x="4930406" y="4281424"/>
                </a:lnTo>
                <a:lnTo>
                  <a:pt x="4930394" y="4306824"/>
                </a:lnTo>
                <a:lnTo>
                  <a:pt x="4981270" y="4281424"/>
                </a:lnTo>
                <a:lnTo>
                  <a:pt x="5006619" y="426878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2316" y="4390525"/>
            <a:ext cx="225653" cy="2070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25887" y="3400962"/>
            <a:ext cx="225653" cy="207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20850" y="5375949"/>
            <a:ext cx="225653" cy="2070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27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63219"/>
            <a:ext cx="11110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Unsupervised </a:t>
            </a:r>
            <a:r>
              <a:rPr sz="4000" spc="-70" dirty="0"/>
              <a:t>Learning: </a:t>
            </a:r>
            <a:r>
              <a:rPr sz="4000" spc="5" dirty="0"/>
              <a:t>Dimensionality</a:t>
            </a:r>
            <a:r>
              <a:rPr sz="4000" spc="100" dirty="0"/>
              <a:t> </a:t>
            </a:r>
            <a:r>
              <a:rPr sz="4000" spc="-35" dirty="0"/>
              <a:t>Reduction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12848" y="1197312"/>
            <a:ext cx="5825490" cy="922019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950" spc="-60" dirty="0">
                <a:latin typeface="Arial"/>
                <a:cs typeface="Arial"/>
              </a:rPr>
              <a:t>Dimensionality </a:t>
            </a:r>
            <a:r>
              <a:rPr sz="1950" spc="-35" dirty="0">
                <a:latin typeface="Arial"/>
                <a:cs typeface="Arial"/>
              </a:rPr>
              <a:t>reduction, </a:t>
            </a:r>
            <a:r>
              <a:rPr sz="1950" spc="-40" dirty="0">
                <a:latin typeface="Arial"/>
                <a:cs typeface="Arial"/>
              </a:rPr>
              <a:t>manifold</a:t>
            </a:r>
            <a:r>
              <a:rPr sz="1950" spc="-190" dirty="0">
                <a:latin typeface="Arial"/>
                <a:cs typeface="Arial"/>
              </a:rPr>
              <a:t> </a:t>
            </a:r>
            <a:r>
              <a:rPr sz="1950" spc="-60" dirty="0">
                <a:latin typeface="Arial"/>
                <a:cs typeface="Arial"/>
              </a:rPr>
              <a:t>learning</a:t>
            </a:r>
            <a:endParaRPr sz="19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110" dirty="0">
                <a:latin typeface="Arial"/>
                <a:cs typeface="Arial"/>
              </a:rPr>
              <a:t>Discover </a:t>
            </a:r>
            <a:r>
              <a:rPr sz="1800" spc="-155" dirty="0">
                <a:latin typeface="Arial"/>
                <a:cs typeface="Arial"/>
              </a:rPr>
              <a:t>a </a:t>
            </a:r>
            <a:r>
              <a:rPr sz="1800" spc="-70" dirty="0">
                <a:latin typeface="Arial"/>
                <a:cs typeface="Arial"/>
              </a:rPr>
              <a:t>lower-dimensional </a:t>
            </a:r>
            <a:r>
              <a:rPr sz="1800" spc="-95" dirty="0">
                <a:latin typeface="Arial"/>
                <a:cs typeface="Arial"/>
              </a:rPr>
              <a:t>surface </a:t>
            </a:r>
            <a:r>
              <a:rPr sz="1800" spc="-70" dirty="0">
                <a:latin typeface="Arial"/>
                <a:cs typeface="Arial"/>
              </a:rPr>
              <a:t>on </a:t>
            </a:r>
            <a:r>
              <a:rPr sz="1800" spc="-65" dirty="0">
                <a:latin typeface="Arial"/>
                <a:cs typeface="Arial"/>
              </a:rPr>
              <a:t>which </a:t>
            </a:r>
            <a:r>
              <a:rPr sz="1800" spc="-35" dirty="0">
                <a:latin typeface="Arial"/>
                <a:cs typeface="Arial"/>
              </a:rPr>
              <a:t>the </a:t>
            </a:r>
            <a:r>
              <a:rPr sz="1800" spc="-85" dirty="0">
                <a:latin typeface="Arial"/>
                <a:cs typeface="Arial"/>
              </a:rPr>
              <a:t>data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lives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8064" y="2264664"/>
            <a:ext cx="6586728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48191"/>
            <a:ext cx="335216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 Image </a:t>
            </a:r>
            <a:r>
              <a:rPr sz="1600" u="sng" spc="-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source1</a:t>
            </a:r>
            <a:r>
              <a:rPr sz="1600" spc="-85" dirty="0">
                <a:latin typeface="Arial"/>
                <a:cs typeface="Arial"/>
              </a:rPr>
              <a:t>,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u="sng" spc="-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source2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018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515</Words>
  <Application>Microsoft Macintosh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ECE 884 Deep Learning</vt:lpstr>
      <vt:lpstr>Logistics</vt:lpstr>
      <vt:lpstr>Review of last lecture</vt:lpstr>
      <vt:lpstr>Today’s lecture</vt:lpstr>
      <vt:lpstr>Supervised Learning</vt:lpstr>
      <vt:lpstr>Unsupervised Learning</vt:lpstr>
      <vt:lpstr>Unsupervised Learning: Clustering</vt:lpstr>
      <vt:lpstr>Unsupervised Learning: Quantization</vt:lpstr>
      <vt:lpstr>Unsupervised Learning: Dimensionality Reduction</vt:lpstr>
      <vt:lpstr>Unsupervised Learning: Learning Data Distribution</vt:lpstr>
      <vt:lpstr>Extremes of Learning Paradigms</vt:lpstr>
      <vt:lpstr>Semi-supervised Learning (SSL)</vt:lpstr>
      <vt:lpstr>Semi-supervised Learning (SSL)</vt:lpstr>
      <vt:lpstr>Semi-supervised Learning (SSL)</vt:lpstr>
      <vt:lpstr>Semi-supervised Learning (SSL)</vt:lpstr>
      <vt:lpstr>Semi-supervised Learning (SSL)</vt:lpstr>
      <vt:lpstr>Active Learning</vt:lpstr>
      <vt:lpstr>Self-supervised Learning</vt:lpstr>
      <vt:lpstr>Self-supervised/Predictive Learning</vt:lpstr>
      <vt:lpstr>Self-supervised/Predictive Learning</vt:lpstr>
      <vt:lpstr>Self-supervised/Predictive Learning</vt:lpstr>
      <vt:lpstr>Reinforcement Learning</vt:lpstr>
      <vt:lpstr>Reinforcement Learning </vt:lpstr>
      <vt:lpstr>Reinforcement Learning</vt:lpstr>
      <vt:lpstr>Reinforcement Learning</vt:lpstr>
      <vt:lpstr>Focus of this Course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176</cp:revision>
  <dcterms:created xsi:type="dcterms:W3CDTF">2021-01-18T23:49:29Z</dcterms:created>
  <dcterms:modified xsi:type="dcterms:W3CDTF">2021-02-04T01:47:35Z</dcterms:modified>
</cp:coreProperties>
</file>